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92" r:id="rId7"/>
    <p:sldId id="317" r:id="rId8"/>
    <p:sldId id="293" r:id="rId9"/>
    <p:sldId id="318" r:id="rId10"/>
    <p:sldId id="319" r:id="rId11"/>
    <p:sldId id="294" r:id="rId12"/>
    <p:sldId id="295" r:id="rId13"/>
    <p:sldId id="296" r:id="rId14"/>
    <p:sldId id="297" r:id="rId15"/>
    <p:sldId id="298" r:id="rId16"/>
    <p:sldId id="320" r:id="rId17"/>
    <p:sldId id="258" r:id="rId18"/>
    <p:sldId id="322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2B6BFF62-A39E-45F5-BB8D-2A11D4E6891D}" type="datetimeFigureOut">
              <a:rPr lang="es-ES" smtClean="0"/>
              <a:pPr/>
              <a:t>12/06/2014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565AED2D-65C9-4144-A60E-56366172F8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07704" y="5373216"/>
            <a:ext cx="6570722" cy="457200"/>
          </a:xfrm>
        </p:spPr>
        <p:txBody>
          <a:bodyPr>
            <a:noAutofit/>
          </a:bodyPr>
          <a:lstStyle/>
          <a:p>
            <a:pPr algn="r"/>
            <a:r>
              <a:rPr lang="es-GT" sz="1600" dirty="0" smtClean="0">
                <a:solidFill>
                  <a:schemeClr val="bg1"/>
                </a:solidFill>
              </a:rPr>
              <a:t>Dr. Johnnathan Molina</a:t>
            </a:r>
          </a:p>
          <a:p>
            <a:pPr algn="r"/>
            <a:r>
              <a:rPr lang="es-GT" sz="1600" dirty="0" smtClean="0">
                <a:solidFill>
                  <a:schemeClr val="bg1"/>
                </a:solidFill>
              </a:rPr>
              <a:t>Médico y Cirujano</a:t>
            </a:r>
          </a:p>
          <a:p>
            <a:pPr algn="r"/>
            <a:r>
              <a:rPr lang="es-GT" sz="1600" dirty="0" smtClean="0">
                <a:solidFill>
                  <a:schemeClr val="bg1"/>
                </a:solidFill>
              </a:rPr>
              <a:t>Universidad de San Carlos de Guatemala</a:t>
            </a:r>
            <a:endParaRPr lang="es-ES" sz="1600" dirty="0">
              <a:solidFill>
                <a:schemeClr val="bg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979240" y="4221088"/>
            <a:ext cx="6553200" cy="1219200"/>
          </a:xfrm>
        </p:spPr>
        <p:txBody>
          <a:bodyPr/>
          <a:lstStyle/>
          <a:p>
            <a:pPr algn="r"/>
            <a:r>
              <a:rPr lang="es-GT" sz="2300" dirty="0" smtClean="0"/>
              <a:t>Control local y humoral </a:t>
            </a:r>
            <a:br>
              <a:rPr lang="es-GT" sz="2300" dirty="0" smtClean="0"/>
            </a:br>
            <a:r>
              <a:rPr lang="es-GT" sz="2300" dirty="0" smtClean="0"/>
              <a:t>del Flujo Sanguíneo por los Tejidos…</a:t>
            </a:r>
            <a:endParaRPr lang="es-ES" sz="2300" dirty="0"/>
          </a:p>
        </p:txBody>
      </p:sp>
      <p:pic>
        <p:nvPicPr>
          <p:cNvPr id="76802" name="Picture 2" descr="http://www.oocities.org/monsters_inc_fan/ro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0"/>
            <a:ext cx="3810000" cy="318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4" name="Picture 4" descr="http://www.jusac.net/wp-content/uploads/2011/05/PROPUESTA-LOGOTIPO-USAC-VERSION-FULL-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148" cy="1864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7826" name="Picture 2" descr="http://img.desmotivaciones.es/201008/sang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712879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Autorregulación cuando la P.A. cambia: </a:t>
            </a:r>
          </a:p>
          <a:p>
            <a:pPr algn="ctr">
              <a:buNone/>
            </a:pPr>
            <a:r>
              <a:rPr lang="es-GT" sz="1600" b="1" i="1" u="sng" dirty="0" smtClean="0"/>
              <a:t>mecanismos metabólicos + mecanismos </a:t>
            </a:r>
            <a:r>
              <a:rPr lang="es-GT" sz="1600" b="1" i="1" u="sng" dirty="0" err="1" smtClean="0"/>
              <a:t>miógenos</a:t>
            </a:r>
            <a:r>
              <a:rPr lang="es-GT" sz="1600" b="1" i="1" u="sng" dirty="0" smtClean="0"/>
              <a:t> de REFLEJO (en todos los vasos, EVITA estiramiento excesivo)</a:t>
            </a:r>
          </a:p>
          <a:p>
            <a:pPr algn="just">
              <a:buNone/>
            </a:pPr>
            <a:r>
              <a:rPr lang="es-GT" sz="1600" dirty="0" smtClean="0"/>
              <a:t>-Al </a:t>
            </a:r>
            <a:r>
              <a:rPr lang="es-GT" sz="1600" dirty="0" smtClean="0">
                <a:latin typeface="Calibri"/>
              </a:rPr>
              <a:t>↑ PA… el Q aumenta pero en menos de 1 min regresa a la normalidad</a:t>
            </a:r>
          </a:p>
          <a:p>
            <a:pPr algn="just">
              <a:buNone/>
            </a:pPr>
            <a:r>
              <a:rPr lang="es-GT" sz="1600" dirty="0" smtClean="0"/>
              <a:t>-los mecanismos metabólicos pueden vencer al reflejo </a:t>
            </a:r>
            <a:r>
              <a:rPr lang="es-GT" sz="1600" dirty="0" err="1" smtClean="0"/>
              <a:t>miógeno</a:t>
            </a:r>
            <a:r>
              <a:rPr lang="es-GT" sz="1600" dirty="0" smtClean="0"/>
              <a:t> cuando las demandas son altas.</a:t>
            </a:r>
          </a:p>
          <a:p>
            <a:pPr algn="just">
              <a:buNone/>
            </a:pPr>
            <a:endParaRPr lang="es-G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Ejemplos especiales:</a:t>
            </a:r>
          </a:p>
          <a:p>
            <a:pPr algn="just">
              <a:buNone/>
            </a:pPr>
            <a:r>
              <a:rPr lang="es-GT" sz="1600" dirty="0" smtClean="0"/>
              <a:t>1.- Riñón</a:t>
            </a:r>
          </a:p>
          <a:p>
            <a:pPr algn="just">
              <a:buNone/>
            </a:pPr>
            <a:r>
              <a:rPr lang="es-GT" sz="1600" dirty="0" smtClean="0"/>
              <a:t>2.- Cerebro</a:t>
            </a:r>
          </a:p>
          <a:p>
            <a:pPr algn="just">
              <a:buNone/>
            </a:pPr>
            <a:r>
              <a:rPr lang="es-GT" sz="1600" dirty="0" smtClean="0"/>
              <a:t>3.- Piel</a:t>
            </a: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s-GT" sz="1600" dirty="0" smtClean="0"/>
              <a:t>Factores de relajación y factores de contracción…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Óxido Nítrico</a:t>
            </a:r>
          </a:p>
          <a:p>
            <a:pPr algn="just">
              <a:buNone/>
            </a:pPr>
            <a:r>
              <a:rPr lang="es-GT" sz="1600" dirty="0" smtClean="0"/>
              <a:t>-IAM</a:t>
            </a:r>
          </a:p>
          <a:p>
            <a:pPr algn="just">
              <a:buNone/>
            </a:pPr>
            <a:r>
              <a:rPr lang="es-GT" sz="1600" dirty="0" smtClean="0"/>
              <a:t>-Disfunción Eréctil</a:t>
            </a:r>
          </a:p>
          <a:p>
            <a:pPr algn="just">
              <a:buFont typeface="Wingdings" pitchFamily="2" charset="2"/>
              <a:buChar char="Ø"/>
            </a:pPr>
            <a:endParaRPr lang="es-G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600" dirty="0" err="1" smtClean="0"/>
              <a:t>Endotelina</a:t>
            </a: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-se libera en tejido lesionado y en HTA</a:t>
            </a:r>
          </a:p>
          <a:p>
            <a:pPr algn="just">
              <a:buNone/>
            </a:pPr>
            <a:r>
              <a:rPr lang="es-GT" sz="1600" dirty="0" smtClean="0"/>
              <a:t>-evita pérdida sanguínea</a:t>
            </a: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64514" name="Picture 2" descr="http://www.tubesalud.com/wp-content/plugins/WPRobot/images/1835e_disfuncionerectil-48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780928"/>
            <a:ext cx="3024336" cy="1417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 cstate="print"/>
          <a:srcRect l="23517" t="28172" r="22800" b="13751"/>
          <a:stretch>
            <a:fillRect/>
          </a:stretch>
        </p:blipFill>
        <p:spPr bwMode="auto">
          <a:xfrm>
            <a:off x="179512" y="1772816"/>
            <a:ext cx="8784976" cy="4993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17344" r="24460" b="11782"/>
          <a:stretch>
            <a:fillRect/>
          </a:stretch>
        </p:blipFill>
        <p:spPr bwMode="auto">
          <a:xfrm>
            <a:off x="2411760" y="2837282"/>
            <a:ext cx="6192688" cy="3832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100" dirty="0" smtClean="0">
                <a:solidFill>
                  <a:schemeClr val="bg1"/>
                </a:solidFill>
              </a:rPr>
              <a:t>Control a Largo Plazo del Flujo Sanguíneo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38400" y="2132856"/>
            <a:ext cx="6248400" cy="38401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Mecanismo más completo de regulación/ más eficiente que se suma al de regulación a corto plazo</a:t>
            </a:r>
          </a:p>
          <a:p>
            <a:pPr algn="just">
              <a:buFont typeface="Wingdings" pitchFamily="2" charset="2"/>
              <a:buChar char="Ø"/>
            </a:pP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100" dirty="0" smtClean="0">
                <a:solidFill>
                  <a:schemeClr val="bg1"/>
                </a:solidFill>
              </a:rPr>
              <a:t>Control a Largo Plazo del Flujo Sanguíneo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El mecanismo principal para la regulación del Q a largo plazo es el cambio del número de vasos sanguíneos… </a:t>
            </a:r>
            <a:r>
              <a:rPr lang="es-GT" sz="1600" dirty="0" err="1" smtClean="0"/>
              <a:t>angiogenia</a:t>
            </a:r>
            <a:endParaRPr lang="es-G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O2 en menor Altitud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La </a:t>
            </a:r>
            <a:r>
              <a:rPr lang="es-GT" sz="1600" dirty="0" err="1" smtClean="0"/>
              <a:t>hipoxemia</a:t>
            </a:r>
            <a:r>
              <a:rPr lang="es-GT" sz="1600" dirty="0" smtClean="0"/>
              <a:t> y el Q MÁXIMO (No la media) son los determinantes para liberar los factores de crecimiento endotelial:</a:t>
            </a:r>
          </a:p>
          <a:p>
            <a:pPr algn="just">
              <a:buNone/>
            </a:pPr>
            <a:r>
              <a:rPr lang="es-GT" sz="1600" dirty="0" smtClean="0"/>
              <a:t>1.-Factor de Crecimiento de Fibroblastos, FCF</a:t>
            </a:r>
          </a:p>
          <a:p>
            <a:pPr algn="just">
              <a:buNone/>
            </a:pPr>
            <a:r>
              <a:rPr lang="es-GT" sz="1600" dirty="0" smtClean="0"/>
              <a:t>2.- Factor de Crecimiento del Endotelio Vascular, VEGF</a:t>
            </a:r>
          </a:p>
          <a:p>
            <a:pPr algn="just">
              <a:buNone/>
            </a:pPr>
            <a:r>
              <a:rPr lang="es-GT" sz="1600" dirty="0" smtClean="0"/>
              <a:t>3.-Angiogenina</a:t>
            </a:r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Angiostatina</a:t>
            </a:r>
            <a:r>
              <a:rPr lang="es-GT" sz="1600" dirty="0" smtClean="0"/>
              <a:t> (péptido inhibidor, derivado del </a:t>
            </a:r>
            <a:r>
              <a:rPr lang="es-GT" sz="1600" dirty="0" err="1" smtClean="0"/>
              <a:t>plasminógeno</a:t>
            </a:r>
            <a:r>
              <a:rPr lang="es-GT" sz="1600" dirty="0" smtClean="0"/>
              <a:t>)</a:t>
            </a:r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Endostatina</a:t>
            </a:r>
            <a:r>
              <a:rPr lang="es-GT" sz="1600" dirty="0" smtClean="0"/>
              <a:t> (por descomposición de colágeno XVII)</a:t>
            </a:r>
          </a:p>
          <a:p>
            <a:pPr algn="just">
              <a:buFont typeface="Wingdings" pitchFamily="2" charset="2"/>
              <a:buChar char="Ø"/>
            </a:pP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62466" name="Picture 2" descr="http://www.seom.org/seomcms/images/stories/imagenes/sociosyprofs/documentacion/baseoncologia/2006/foto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2266950" cy="4495800"/>
          </a:xfrm>
          <a:prstGeom prst="rect">
            <a:avLst/>
          </a:prstGeom>
          <a:noFill/>
        </p:spPr>
      </p:pic>
      <p:pic>
        <p:nvPicPr>
          <p:cNvPr id="62468" name="Picture 4" descr="http://www.peatom.info/images/2009/03/05/angiogenesis.notic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0"/>
            <a:ext cx="1835696" cy="1425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100" dirty="0" smtClean="0">
                <a:solidFill>
                  <a:schemeClr val="bg1"/>
                </a:solidFill>
              </a:rPr>
              <a:t>Control </a:t>
            </a:r>
            <a:r>
              <a:rPr lang="es-GT" sz="2100" dirty="0" smtClean="0">
                <a:solidFill>
                  <a:schemeClr val="bg1"/>
                </a:solidFill>
              </a:rPr>
              <a:t>Humoral de la Circulación..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Hormonas y factores producidos localmente para regular la circulación.</a:t>
            </a:r>
          </a:p>
          <a:p>
            <a:pPr algn="just"/>
            <a:r>
              <a:rPr lang="es-GT" sz="1600" dirty="0" smtClean="0"/>
              <a:t>Vasoconstrictoras:</a:t>
            </a:r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Noradrenalina</a:t>
            </a:r>
            <a:r>
              <a:rPr lang="es-GT" sz="1600" dirty="0" smtClean="0"/>
              <a:t> </a:t>
            </a:r>
            <a:r>
              <a:rPr lang="es-GT" sz="1600" dirty="0" smtClean="0"/>
              <a:t>y Adrenalina</a:t>
            </a:r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Angiotensina</a:t>
            </a:r>
            <a:r>
              <a:rPr lang="es-GT" sz="1600" dirty="0" smtClean="0"/>
              <a:t> II (10 </a:t>
            </a:r>
            <a:r>
              <a:rPr lang="es-GT" sz="1200" dirty="0" smtClean="0"/>
              <a:t>-6 </a:t>
            </a:r>
            <a:r>
              <a:rPr lang="es-GT" sz="1600" dirty="0" smtClean="0"/>
              <a:t>eleva 50mmHg)</a:t>
            </a:r>
          </a:p>
          <a:p>
            <a:pPr algn="just">
              <a:buNone/>
            </a:pPr>
            <a:r>
              <a:rPr lang="es-GT" sz="1600" dirty="0" smtClean="0"/>
              <a:t>-Vasopresina</a:t>
            </a:r>
          </a:p>
          <a:p>
            <a:pPr algn="just"/>
            <a:r>
              <a:rPr lang="es-GT" sz="1600" dirty="0" smtClean="0"/>
              <a:t>Vasodilatadoras:</a:t>
            </a:r>
          </a:p>
          <a:p>
            <a:pPr algn="just">
              <a:buNone/>
            </a:pPr>
            <a:r>
              <a:rPr lang="es-GT" sz="1600" dirty="0" smtClean="0"/>
              <a:t>-Bradicinina </a:t>
            </a:r>
          </a:p>
          <a:p>
            <a:pPr algn="just">
              <a:buNone/>
            </a:pPr>
            <a:r>
              <a:rPr lang="es-GT" sz="1600" dirty="0" smtClean="0"/>
              <a:t>(</a:t>
            </a:r>
            <a:r>
              <a:rPr lang="es-GT" sz="1600" dirty="0" err="1" smtClean="0"/>
              <a:t>calicreína</a:t>
            </a:r>
            <a:r>
              <a:rPr lang="es-GT" sz="1600" dirty="0" smtClean="0"/>
              <a:t> en tejido lesionado/</a:t>
            </a:r>
            <a:r>
              <a:rPr lang="es-GT" sz="1600" dirty="0" err="1" smtClean="0"/>
              <a:t>edematizado</a:t>
            </a:r>
            <a:r>
              <a:rPr lang="es-GT" sz="1600" dirty="0" smtClean="0"/>
              <a:t>; </a:t>
            </a:r>
            <a:r>
              <a:rPr lang="es-GT" sz="1600" dirty="0" err="1" smtClean="0"/>
              <a:t>Carboxipeptidasa</a:t>
            </a:r>
            <a:r>
              <a:rPr lang="es-GT" sz="1600" dirty="0" smtClean="0"/>
              <a:t> e ECA)</a:t>
            </a:r>
          </a:p>
          <a:p>
            <a:pPr algn="just">
              <a:buNone/>
            </a:pPr>
            <a:r>
              <a:rPr lang="es-GT" sz="1600" dirty="0" smtClean="0"/>
              <a:t>-Histamina </a:t>
            </a:r>
          </a:p>
          <a:p>
            <a:pPr algn="just">
              <a:buNone/>
            </a:pPr>
            <a:r>
              <a:rPr lang="es-GT" sz="1600" dirty="0" smtClean="0"/>
              <a:t>(daño, alergia…edema)</a:t>
            </a:r>
            <a:endParaRPr lang="es-GT" sz="1600" dirty="0" smtClean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67744" y="1700808"/>
            <a:ext cx="6248400" cy="38401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ES" sz="1600" i="1" dirty="0"/>
              <a:t>Una esperanza un huerto un páramo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una migaja entre dos hambres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el amor es campo minado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 jubileo de la sangre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cáliz y musgo / cruz y sésamo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pobre bisagra entre voraces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el amor es un sueño abierto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 centro con pocas filiales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 todo al borde de la nada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fogata que será ceniza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el amor es una palabra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 pedacito de utopía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es todo eso y mucho menos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y mucho más / es una isla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una borrasca / un lago quieto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sintetizando yo diría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que el amor es una alcachofa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que va perdiendo sus enigmas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hasta que queda una zozobra</a:t>
            </a: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/>
              <a:t>una esperanza un fantasmita.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sz="6000" dirty="0" smtClean="0">
                <a:solidFill>
                  <a:schemeClr val="bg1"/>
                </a:solidFill>
              </a:rPr>
              <a:t>Gracias Ü</a:t>
            </a:r>
            <a:endParaRPr lang="es-E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>
                <a:solidFill>
                  <a:schemeClr val="bg1"/>
                </a:solidFill>
              </a:rPr>
              <a:t>Mecanismos de Control del Flujo Sanguíneo…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Se divide en 2:</a:t>
            </a:r>
          </a:p>
          <a:p>
            <a:pPr algn="just">
              <a:buNone/>
            </a:pPr>
            <a:r>
              <a:rPr lang="es-GT" sz="1800" dirty="0" smtClean="0"/>
              <a:t>1.- Control a corto plazo</a:t>
            </a:r>
          </a:p>
          <a:p>
            <a:pPr algn="just">
              <a:buNone/>
            </a:pPr>
            <a:r>
              <a:rPr lang="es-GT" sz="1800" dirty="0" smtClean="0"/>
              <a:t>-Cambios rápidos(segundos/minutos) por regulación del diámetro de arteriolas, </a:t>
            </a:r>
            <a:r>
              <a:rPr lang="es-GT" sz="1800" dirty="0" err="1" smtClean="0"/>
              <a:t>metarteriolas</a:t>
            </a:r>
            <a:r>
              <a:rPr lang="es-GT" sz="1800" dirty="0" smtClean="0"/>
              <a:t> y esfínteres </a:t>
            </a:r>
            <a:r>
              <a:rPr lang="es-GT" sz="1800" dirty="0" err="1" smtClean="0"/>
              <a:t>precapilares</a:t>
            </a:r>
            <a:r>
              <a:rPr lang="es-GT" sz="1800" dirty="0" smtClean="0"/>
              <a:t>.</a:t>
            </a:r>
          </a:p>
          <a:p>
            <a:pPr algn="just">
              <a:buNone/>
            </a:pPr>
            <a:r>
              <a:rPr lang="es-GT" sz="1800" dirty="0" smtClean="0"/>
              <a:t>2.-Control a largo plazo</a:t>
            </a:r>
          </a:p>
          <a:p>
            <a:pPr algn="just">
              <a:buNone/>
            </a:pPr>
            <a:r>
              <a:rPr lang="es-GT" sz="1800" dirty="0" smtClean="0"/>
              <a:t>-Cambios lentos(días/semanas/meses), mejor control del flujo en proporción a las necesidades del tejido. Cambios en el tamaño o en el número de vasos sanguíneos.</a:t>
            </a:r>
            <a:endParaRPr lang="es-ES" sz="18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-2229172" y="2885356"/>
            <a:ext cx="6248400" cy="1143000"/>
          </a:xfrm>
        </p:spPr>
        <p:txBody>
          <a:bodyPr>
            <a:normAutofit/>
          </a:bodyPr>
          <a:lstStyle/>
          <a:p>
            <a:pPr algn="ctr"/>
            <a:r>
              <a:rPr lang="es-GT" sz="1800" dirty="0" smtClean="0">
                <a:solidFill>
                  <a:schemeClr val="bg1"/>
                </a:solidFill>
              </a:rPr>
              <a:t>Flujo Sanguíneo hacia distintos órganos, condiciones basales…</a:t>
            </a:r>
            <a:endParaRPr lang="es-ES" sz="18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586" t="20297" r="33868" b="12766"/>
          <a:stretch>
            <a:fillRect/>
          </a:stretch>
        </p:blipFill>
        <p:spPr bwMode="auto">
          <a:xfrm>
            <a:off x="1979712" y="0"/>
            <a:ext cx="7164288" cy="6872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5 Conector recto de flecha"/>
          <p:cNvCxnSpPr/>
          <p:nvPr/>
        </p:nvCxnSpPr>
        <p:spPr>
          <a:xfrm>
            <a:off x="1547664" y="1268760"/>
            <a:ext cx="432048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1547664" y="1556792"/>
            <a:ext cx="432048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1619672" y="2348880"/>
            <a:ext cx="432048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1547664" y="2708920"/>
            <a:ext cx="432048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>
                <a:solidFill>
                  <a:schemeClr val="bg1"/>
                </a:solidFill>
              </a:rPr>
              <a:t>Control a Corto Plazo…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23728" y="1916832"/>
            <a:ext cx="6248400" cy="38401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Efecto del metabolismo tisular sobre el Q local.</a:t>
            </a:r>
            <a:endParaRPr lang="es-ES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27863" t="18500" r="27863" b="11610"/>
          <a:stretch>
            <a:fillRect/>
          </a:stretch>
        </p:blipFill>
        <p:spPr bwMode="auto">
          <a:xfrm>
            <a:off x="2411760" y="2420888"/>
            <a:ext cx="5976664" cy="41044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cxnSp>
        <p:nvCxnSpPr>
          <p:cNvPr id="8" name="7 Conector recto"/>
          <p:cNvCxnSpPr/>
          <p:nvPr/>
        </p:nvCxnSpPr>
        <p:spPr>
          <a:xfrm flipV="1">
            <a:off x="3275856" y="4149080"/>
            <a:ext cx="2808312" cy="72008"/>
          </a:xfrm>
          <a:prstGeom prst="line">
            <a:avLst/>
          </a:prstGeom>
          <a:ln w="28575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3347864" y="2564904"/>
            <a:ext cx="4536504" cy="0"/>
          </a:xfrm>
          <a:prstGeom prst="line">
            <a:avLst/>
          </a:prstGeom>
          <a:ln w="28575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6084168" y="4221088"/>
            <a:ext cx="0" cy="1584176"/>
          </a:xfrm>
          <a:prstGeom prst="line">
            <a:avLst/>
          </a:prstGeom>
          <a:ln w="28575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8020000" y="2708920"/>
            <a:ext cx="8384" cy="3087960"/>
          </a:xfrm>
          <a:prstGeom prst="line">
            <a:avLst/>
          </a:prstGeom>
          <a:ln w="28575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27784" y="228600"/>
            <a:ext cx="4176464" cy="1143000"/>
          </a:xfrm>
        </p:spPr>
        <p:txBody>
          <a:bodyPr>
            <a:normAutofit/>
          </a:bodyPr>
          <a:lstStyle/>
          <a:p>
            <a:pPr algn="ctr"/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23728" y="1916832"/>
            <a:ext cx="6248400" cy="38401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Regulación del Q según la disponibilidad de O2</a:t>
            </a:r>
          </a:p>
          <a:p>
            <a:pPr algn="ctr">
              <a:buNone/>
            </a:pPr>
            <a:r>
              <a:rPr lang="es-GT" sz="1600" b="1" dirty="0" smtClean="0"/>
              <a:t>Q </a:t>
            </a:r>
            <a:r>
              <a:rPr lang="el-GR" sz="1600" b="1" dirty="0" smtClean="0"/>
              <a:t>α</a:t>
            </a:r>
            <a:r>
              <a:rPr lang="es-GT" sz="1600" b="1" dirty="0" smtClean="0"/>
              <a:t> 1/O2</a:t>
            </a:r>
          </a:p>
          <a:p>
            <a:pPr algn="just">
              <a:spcBef>
                <a:spcPts val="1200"/>
              </a:spcBef>
              <a:buNone/>
            </a:pPr>
            <a:r>
              <a:rPr lang="es-GT" sz="1400" dirty="0" smtClean="0"/>
              <a:t>-Ejemplos:</a:t>
            </a:r>
          </a:p>
          <a:p>
            <a:pPr algn="just">
              <a:spcBef>
                <a:spcPts val="1200"/>
              </a:spcBef>
              <a:buFont typeface="+mj-lt"/>
              <a:buAutoNum type="arabicPeriod"/>
            </a:pPr>
            <a:r>
              <a:rPr lang="es-GT" sz="1400" dirty="0" smtClean="0"/>
              <a:t>Altitud</a:t>
            </a:r>
          </a:p>
          <a:p>
            <a:pPr algn="just">
              <a:spcBef>
                <a:spcPts val="1200"/>
              </a:spcBef>
              <a:buFont typeface="+mj-lt"/>
              <a:buAutoNum type="arabicPeriod"/>
            </a:pPr>
            <a:r>
              <a:rPr lang="es-GT" sz="1400" dirty="0" smtClean="0"/>
              <a:t>Neumonía</a:t>
            </a:r>
          </a:p>
          <a:p>
            <a:pPr algn="just">
              <a:spcBef>
                <a:spcPts val="1200"/>
              </a:spcBef>
              <a:buFont typeface="+mj-lt"/>
              <a:buAutoNum type="arabicPeriod"/>
            </a:pPr>
            <a:r>
              <a:rPr lang="es-GT" sz="1400" dirty="0" smtClean="0"/>
              <a:t>Intoxicación por CO</a:t>
            </a:r>
          </a:p>
          <a:p>
            <a:pPr algn="just">
              <a:spcBef>
                <a:spcPts val="1200"/>
              </a:spcBef>
              <a:buFont typeface="+mj-lt"/>
              <a:buAutoNum type="arabicPeriod"/>
            </a:pPr>
            <a:r>
              <a:rPr lang="es-GT" sz="1400" dirty="0" smtClean="0"/>
              <a:t>Envenenamiento por CN-</a:t>
            </a:r>
          </a:p>
          <a:p>
            <a:pPr algn="just">
              <a:buFont typeface="+mj-lt"/>
              <a:buAutoNum type="arabicPeriod"/>
            </a:pP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59394" name="Picture 2" descr="http://4.bp.blogspot.com/-w25bt6fwDXw/TyvpDj5HxLI/AAAAAAAAAM4/tCH5hZW9kEg/s1600/cianu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1842149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 l="26949" t="17588" r="26698" b="12058"/>
          <a:stretch>
            <a:fillRect/>
          </a:stretch>
        </p:blipFill>
        <p:spPr bwMode="auto">
          <a:xfrm>
            <a:off x="4716016" y="2708920"/>
            <a:ext cx="4219219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7" name="Picture 5" descr="https://encrypted-tbn3.gstatic.com/images?q=tbn:ANd9GcT87Xx0Bh5vdlaacBt7e67bOnJwV15soxR8nvekokxbBSibl8O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619375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9" name="Picture 7" descr="https://encrypted-tbn0.gstatic.com/images?q=tbn:ANd9GcSnL2NJXEnZ5np-aBZJD2VCdQHtA8W6omeTgFklzrlvqbhtc8A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0"/>
            <a:ext cx="2547902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771800" y="2286000"/>
            <a:ext cx="5915000" cy="3840163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2 teorías explican la regulación del Q al cambiar el metabolismo tisular o la disponibilidad de O2.</a:t>
            </a:r>
          </a:p>
          <a:p>
            <a:pPr algn="just">
              <a:buNone/>
            </a:pPr>
            <a:r>
              <a:rPr lang="es-GT" sz="1600" b="1" i="1" dirty="0" smtClean="0"/>
              <a:t>1.- Teoría Vasodilatadora</a:t>
            </a:r>
          </a:p>
          <a:p>
            <a:pPr algn="just">
              <a:buNone/>
            </a:pPr>
            <a:r>
              <a:rPr lang="es-GT" sz="1600" dirty="0" smtClean="0"/>
              <a:t>-La más aceptada</a:t>
            </a:r>
          </a:p>
          <a:p>
            <a:pPr algn="just">
              <a:buNone/>
            </a:pPr>
            <a:r>
              <a:rPr lang="es-GT" sz="1600" dirty="0" smtClean="0"/>
              <a:t>-Las sustancias vasodilatadoras difunden hacia los esfínteres </a:t>
            </a:r>
            <a:r>
              <a:rPr lang="es-GT" sz="1600" dirty="0" err="1" smtClean="0"/>
              <a:t>precapilares</a:t>
            </a:r>
            <a:r>
              <a:rPr lang="es-GT" sz="1600" dirty="0" smtClean="0"/>
              <a:t>, MA, Arteriolas. </a:t>
            </a:r>
            <a:r>
              <a:rPr lang="es-GT" sz="1600" i="1" dirty="0" err="1" smtClean="0"/>
              <a:t>Adenosina</a:t>
            </a:r>
            <a:r>
              <a:rPr lang="es-GT" sz="1600" i="1" dirty="0" smtClean="0"/>
              <a:t>, CO2, histamina, K+, Ácido láctico (que contiene H+) y AMP/ADP/ATP</a:t>
            </a:r>
            <a:endParaRPr lang="es-GT" sz="1600" dirty="0" smtClean="0"/>
          </a:p>
          <a:p>
            <a:pPr algn="just">
              <a:buNone/>
            </a:pPr>
            <a:r>
              <a:rPr lang="es-GT" sz="1600" b="1" i="1" dirty="0" smtClean="0"/>
              <a:t>2.- Teoría de la falta de O2</a:t>
            </a:r>
          </a:p>
          <a:p>
            <a:pPr algn="just">
              <a:buNone/>
            </a:pPr>
            <a:r>
              <a:rPr lang="es-GT" sz="1600" dirty="0" smtClean="0"/>
              <a:t>-Los vasos se relajarían en ausencia de O2 y otros nutrientes como Glucosa, Vitaminas (Beriberi… poca fosforilación y </a:t>
            </a:r>
            <a:r>
              <a:rPr lang="es-GT" sz="1600" dirty="0" err="1" smtClean="0"/>
              <a:t>def</a:t>
            </a:r>
            <a:r>
              <a:rPr lang="es-GT" sz="1600" dirty="0" smtClean="0"/>
              <a:t>. de ATP por lo que baja la capacidad contráctil de los vasos)</a:t>
            </a: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27650" name="Picture 2" descr="https://encrypted-tbn1.gstatic.com/images?q=tbn:ANd9GcQ4fauHVCWByYM6Gt4v3rrTIMkpebDlL7pA9KAPHzBm2TO5TX_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845338" cy="1772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 l="26284" t="18329" r="25014" b="13750"/>
          <a:stretch>
            <a:fillRect/>
          </a:stretch>
        </p:blipFill>
        <p:spPr bwMode="auto">
          <a:xfrm>
            <a:off x="0" y="2852936"/>
            <a:ext cx="2699792" cy="2448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38400" y="332656"/>
            <a:ext cx="6248400" cy="1038944"/>
          </a:xfrm>
        </p:spPr>
        <p:txBody>
          <a:bodyPr>
            <a:normAutofit/>
          </a:bodyPr>
          <a:lstStyle/>
          <a:p>
            <a:pPr algn="ctr"/>
            <a:r>
              <a:rPr lang="es-GT" sz="2000" dirty="0" smtClean="0">
                <a:solidFill>
                  <a:schemeClr val="bg1"/>
                </a:solidFill>
              </a:rPr>
              <a:t>Vasodilatadores y Vasoconstrictores…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5778" name="Picture 2" descr="http://www.scielo.org.mx/img/revistas/ric/v57n4/a13c2.jpg"/>
          <p:cNvPicPr>
            <a:picLocks noChangeAspect="1" noChangeArrowheads="1"/>
          </p:cNvPicPr>
          <p:nvPr/>
        </p:nvPicPr>
        <p:blipFill>
          <a:blip r:embed="rId2" cstate="print"/>
          <a:srcRect l="3614" t="7514" r="6024" b="2319"/>
          <a:stretch>
            <a:fillRect/>
          </a:stretch>
        </p:blipFill>
        <p:spPr bwMode="auto">
          <a:xfrm>
            <a:off x="2339752" y="2060848"/>
            <a:ext cx="6264696" cy="43204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2" name="Picture 6" descr="http://1.bp.blogspot.com/-jCp3JBiqKic/UcgGJkZhznI/AAAAAAAAbZs/UQbN2PSCCmE/s1600/corred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186917"/>
            <a:ext cx="3275857" cy="267108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>
                <a:solidFill>
                  <a:schemeClr val="bg1"/>
                </a:solidFill>
              </a:rPr>
              <a:t>Control a Corto Plazo…</a:t>
            </a:r>
            <a:endParaRPr lang="es-ES" sz="2100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07704" y="2132856"/>
            <a:ext cx="2880320" cy="38401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600" dirty="0" smtClean="0"/>
              <a:t>2 Ejemplos especiales de “mecanismos metabólicos”:</a:t>
            </a:r>
          </a:p>
          <a:p>
            <a:pPr algn="just">
              <a:buNone/>
            </a:pPr>
            <a:r>
              <a:rPr lang="es-GT" sz="1600" dirty="0" smtClean="0"/>
              <a:t>-Hiperemia reactiva</a:t>
            </a:r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-Hiperemia activa</a:t>
            </a:r>
          </a:p>
          <a:p>
            <a:pPr algn="just">
              <a:buNone/>
            </a:pPr>
            <a:endParaRPr lang="es-ES" sz="1600" dirty="0"/>
          </a:p>
        </p:txBody>
      </p:sp>
      <p:sp>
        <p:nvSpPr>
          <p:cNvPr id="4" name="3 Rectángulo"/>
          <p:cNvSpPr/>
          <p:nvPr/>
        </p:nvSpPr>
        <p:spPr>
          <a:xfrm>
            <a:off x="5201816" y="6581001"/>
            <a:ext cx="3942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i="1" dirty="0" smtClean="0"/>
              <a:t>*Guyton and Hall Textbook of Medical Physiology, 12 ed.</a:t>
            </a:r>
            <a:endParaRPr lang="en-US" sz="1200" i="1" dirty="0"/>
          </a:p>
        </p:txBody>
      </p:sp>
      <p:pic>
        <p:nvPicPr>
          <p:cNvPr id="55298" name="Picture 2" descr="http://3.bp.blogspot.com/-WAohY0n3SMs/T1U4QmaURRI/AAAAAAAABOw/8pDMJ2YjezQ/s1600/Arteri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258" y="2060848"/>
            <a:ext cx="3865742" cy="2178545"/>
          </a:xfrm>
          <a:prstGeom prst="rect">
            <a:avLst/>
          </a:prstGeom>
          <a:noFill/>
        </p:spPr>
      </p:pic>
      <p:pic>
        <p:nvPicPr>
          <p:cNvPr id="55300" name="Picture 4" descr="http://cursodeprimerosauxilios.files.wordpress.com/2010/10/tornique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4608512" cy="1690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67744" y="3140968"/>
            <a:ext cx="6248400" cy="1143000"/>
          </a:xfrm>
        </p:spPr>
        <p:txBody>
          <a:bodyPr>
            <a:noAutofit/>
          </a:bodyPr>
          <a:lstStyle/>
          <a:p>
            <a:pPr algn="ctr"/>
            <a:r>
              <a:rPr lang="es-GT" sz="2800" i="1" dirty="0" smtClean="0"/>
              <a:t>“como la herida era en el pecho, le puse el torniquete en el cuello…</a:t>
            </a:r>
            <a:endParaRPr lang="es-ES" sz="2800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">
  <a:themeElements>
    <a:clrScheme name="Human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AD2E27"/>
      </a:accent1>
      <a:accent2>
        <a:srgbClr val="3F3D66"/>
      </a:accent2>
      <a:accent3>
        <a:srgbClr val="17517A"/>
      </a:accent3>
      <a:accent4>
        <a:srgbClr val="877E48"/>
      </a:accent4>
      <a:accent5>
        <a:srgbClr val="AF8B1E"/>
      </a:accent5>
      <a:accent6>
        <a:srgbClr val="A35E21"/>
      </a:accent6>
      <a:hlink>
        <a:srgbClr val="9B7300"/>
      </a:hlink>
      <a:folHlink>
        <a:srgbClr val="D6A73B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Contemporáneo</Template>
  <TotalTime>1765</TotalTime>
  <Words>721</Words>
  <Application>Microsoft Office PowerPoint</Application>
  <PresentationFormat>Presentación en pantalla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Mod</vt:lpstr>
      <vt:lpstr>Control local y humoral  del Flujo Sanguíneo por los Tejidos…</vt:lpstr>
      <vt:lpstr>Mecanismos de Control del Flujo Sanguíneo…</vt:lpstr>
      <vt:lpstr>Flujo Sanguíneo hacia distintos órganos, condiciones basales…</vt:lpstr>
      <vt:lpstr>Control a Corto Plazo…</vt:lpstr>
      <vt:lpstr>Control a Corto Plazo…</vt:lpstr>
      <vt:lpstr>Control a Corto Plazo…</vt:lpstr>
      <vt:lpstr>Vasodilatadores y Vasoconstrictores…</vt:lpstr>
      <vt:lpstr>Control a Corto Plazo…</vt:lpstr>
      <vt:lpstr>“como la herida era en el pecho, le puse el torniquete en el cuello…</vt:lpstr>
      <vt:lpstr>Diapositiva 10</vt:lpstr>
      <vt:lpstr>Control a Corto Plazo…</vt:lpstr>
      <vt:lpstr>Control a Corto Plazo…</vt:lpstr>
      <vt:lpstr>Control a Corto Plazo…</vt:lpstr>
      <vt:lpstr>Control a Largo Plazo del Flujo Sanguíneo</vt:lpstr>
      <vt:lpstr>Control a Largo Plazo del Flujo Sanguíneo</vt:lpstr>
      <vt:lpstr>Control Humoral de la Circulación..</vt:lpstr>
      <vt:lpstr>Diapositiva 17</vt:lpstr>
      <vt:lpstr>Gracias Ü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Johnnathan</dc:creator>
  <cp:lastModifiedBy>Johnnathan</cp:lastModifiedBy>
  <cp:revision>7</cp:revision>
  <dcterms:created xsi:type="dcterms:W3CDTF">2014-06-03T07:18:16Z</dcterms:created>
  <dcterms:modified xsi:type="dcterms:W3CDTF">2014-06-12T13:09:06Z</dcterms:modified>
</cp:coreProperties>
</file>